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19"/>
  </p:notesMasterIdLst>
  <p:handoutMasterIdLst>
    <p:handoutMasterId r:id="rId20"/>
  </p:handoutMasterIdLst>
  <p:sldIdLst>
    <p:sldId id="257" r:id="rId5"/>
    <p:sldId id="263" r:id="rId6"/>
    <p:sldId id="1695" r:id="rId7"/>
    <p:sldId id="1698" r:id="rId8"/>
    <p:sldId id="1699" r:id="rId9"/>
    <p:sldId id="1700" r:id="rId10"/>
    <p:sldId id="1691" r:id="rId11"/>
    <p:sldId id="1677" r:id="rId12"/>
    <p:sldId id="1701" r:id="rId13"/>
    <p:sldId id="1702" r:id="rId14"/>
    <p:sldId id="1703"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257"/>
            <p14:sldId id="263"/>
            <p14:sldId id="1695"/>
            <p14:sldId id="1698"/>
            <p14:sldId id="1699"/>
          </p14:sldIdLst>
        </p14:section>
        <p14:section name="accessing" id="{9532F147-F853-A14C-9AB5-B6BBD23A9784}">
          <p14:sldIdLst>
            <p14:sldId id="1700"/>
            <p14:sldId id="1691"/>
            <p14:sldId id="1677"/>
          </p14:sldIdLst>
        </p14:section>
        <p14:section name="query parameters" id="{73AB3BA3-DEA2-1144-A145-56D11754A175}">
          <p14:sldIdLst>
            <p14:sldId id="1701"/>
            <p14:sldId id="1702"/>
            <p14:sldId id="1703"/>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8578A0-A7A4-E746-9427-55791D419CD9}" v="39" dt="2019-09-11T13:19:01.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8" autoAdjust="0"/>
    <p:restoredTop sz="64730" autoAdjust="0"/>
  </p:normalViewPr>
  <p:slideViewPr>
    <p:cSldViewPr snapToGrid="0">
      <p:cViewPr varScale="1">
        <p:scale>
          <a:sx n="105" d="100"/>
          <a:sy n="105" d="100"/>
        </p:scale>
        <p:origin x="480" y="2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30" d="100"/>
        <a:sy n="13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Connell" userId="c83939ab-e463-431b-914c-35065defce42" providerId="ADAL" clId="{268578A0-A7A4-E746-9427-55791D419CD9}"/>
    <pc:docChg chg="undo custSel addSld delSld modSld modSection">
      <pc:chgData name="Andrew Connell" userId="c83939ab-e463-431b-914c-35065defce42" providerId="ADAL" clId="{268578A0-A7A4-E746-9427-55791D419CD9}" dt="2019-09-11T13:19:01.264" v="13289"/>
      <pc:docMkLst>
        <pc:docMk/>
      </pc:docMkLst>
      <pc:sldChg chg="modSp">
        <pc:chgData name="Andrew Connell" userId="c83939ab-e463-431b-914c-35065defce42" providerId="ADAL" clId="{268578A0-A7A4-E746-9427-55791D419CD9}" dt="2019-08-29T16:47:54.281" v="0"/>
        <pc:sldMkLst>
          <pc:docMk/>
          <pc:sldMk cId="2053324817" sldId="257"/>
        </pc:sldMkLst>
        <pc:spChg chg="mod">
          <ac:chgData name="Andrew Connell" userId="c83939ab-e463-431b-914c-35065defce42" providerId="ADAL" clId="{268578A0-A7A4-E746-9427-55791D419CD9}" dt="2019-08-29T16:47:54.281" v="0"/>
          <ac:spMkLst>
            <pc:docMk/>
            <pc:sldMk cId="2053324817" sldId="257"/>
            <ac:spMk id="4" creationId="{00000000-0000-0000-0000-000000000000}"/>
          </ac:spMkLst>
        </pc:spChg>
      </pc:sldChg>
      <pc:sldChg chg="modSp add">
        <pc:chgData name="Andrew Connell" userId="c83939ab-e463-431b-914c-35065defce42" providerId="ADAL" clId="{268578A0-A7A4-E746-9427-55791D419CD9}" dt="2019-09-11T13:19:01.264" v="13289"/>
        <pc:sldMkLst>
          <pc:docMk/>
          <pc:sldMk cId="2287301517" sldId="263"/>
        </pc:sldMkLst>
        <pc:spChg chg="mod">
          <ac:chgData name="Andrew Connell" userId="c83939ab-e463-431b-914c-35065defce42" providerId="ADAL" clId="{268578A0-A7A4-E746-9427-55791D419CD9}" dt="2019-09-11T13:19:01.264" v="13289"/>
          <ac:spMkLst>
            <pc:docMk/>
            <pc:sldMk cId="2287301517" sldId="263"/>
            <ac:spMk id="5" creationId="{00000000-0000-0000-0000-000000000000}"/>
          </ac:spMkLst>
        </pc:spChg>
      </pc:sldChg>
      <pc:sldChg chg="add modNotesTx">
        <pc:chgData name="Andrew Connell" userId="c83939ab-e463-431b-914c-35065defce42" providerId="ADAL" clId="{268578A0-A7A4-E746-9427-55791D419CD9}" dt="2019-08-29T18:09:59.662" v="5704" actId="20577"/>
        <pc:sldMkLst>
          <pc:docMk/>
          <pc:sldMk cId="1261829812" sldId="1677"/>
        </pc:sldMkLst>
      </pc:sldChg>
      <pc:sldChg chg="add modNotesTx">
        <pc:chgData name="Andrew Connell" userId="c83939ab-e463-431b-914c-35065defce42" providerId="ADAL" clId="{268578A0-A7A4-E746-9427-55791D419CD9}" dt="2019-08-29T18:08:20.266" v="5071" actId="20577"/>
        <pc:sldMkLst>
          <pc:docMk/>
          <pc:sldMk cId="1368995634" sldId="1691"/>
        </pc:sldMkLst>
      </pc:sldChg>
      <pc:sldChg chg="add modNotesTx">
        <pc:chgData name="Andrew Connell" userId="c83939ab-e463-431b-914c-35065defce42" providerId="ADAL" clId="{268578A0-A7A4-E746-9427-55791D419CD9}" dt="2019-08-29T17:32:53.697" v="56" actId="20577"/>
        <pc:sldMkLst>
          <pc:docMk/>
          <pc:sldMk cId="2894106355" sldId="1695"/>
        </pc:sldMkLst>
      </pc:sldChg>
      <pc:sldChg chg="add modNotesTx">
        <pc:chgData name="Andrew Connell" userId="c83939ab-e463-431b-914c-35065defce42" providerId="ADAL" clId="{268578A0-A7A4-E746-9427-55791D419CD9}" dt="2019-08-29T17:44:34.578" v="2372" actId="20577"/>
        <pc:sldMkLst>
          <pc:docMk/>
          <pc:sldMk cId="81803158" sldId="1698"/>
        </pc:sldMkLst>
      </pc:sldChg>
      <pc:sldChg chg="modSp add modAnim modNotesTx">
        <pc:chgData name="Andrew Connell" userId="c83939ab-e463-431b-914c-35065defce42" providerId="ADAL" clId="{268578A0-A7A4-E746-9427-55791D419CD9}" dt="2019-08-29T18:05:17.744" v="4456" actId="20577"/>
        <pc:sldMkLst>
          <pc:docMk/>
          <pc:sldMk cId="1516157161" sldId="1699"/>
        </pc:sldMkLst>
        <pc:spChg chg="mod">
          <ac:chgData name="Andrew Connell" userId="c83939ab-e463-431b-914c-35065defce42" providerId="ADAL" clId="{268578A0-A7A4-E746-9427-55791D419CD9}" dt="2019-08-29T17:45:02.684" v="2490" actId="20577"/>
          <ac:spMkLst>
            <pc:docMk/>
            <pc:sldMk cId="1516157161" sldId="1699"/>
            <ac:spMk id="2" creationId="{00000000-0000-0000-0000-000000000000}"/>
          </ac:spMkLst>
        </pc:spChg>
        <pc:spChg chg="mod">
          <ac:chgData name="Andrew Connell" userId="c83939ab-e463-431b-914c-35065defce42" providerId="ADAL" clId="{268578A0-A7A4-E746-9427-55791D419CD9}" dt="2019-08-29T17:45:53.919" v="2651" actId="20577"/>
          <ac:spMkLst>
            <pc:docMk/>
            <pc:sldMk cId="1516157161" sldId="1699"/>
            <ac:spMk id="3" creationId="{00000000-0000-0000-0000-000000000000}"/>
          </ac:spMkLst>
        </pc:spChg>
      </pc:sldChg>
      <pc:sldChg chg="add modNotesTx">
        <pc:chgData name="Andrew Connell" userId="c83939ab-e463-431b-914c-35065defce42" providerId="ADAL" clId="{268578A0-A7A4-E746-9427-55791D419CD9}" dt="2019-08-30T17:27:17.929" v="13287" actId="20577"/>
        <pc:sldMkLst>
          <pc:docMk/>
          <pc:sldMk cId="1933836674" sldId="1700"/>
        </pc:sldMkLst>
      </pc:sldChg>
      <pc:sldChg chg="addSp delSp modSp add modNotesTx">
        <pc:chgData name="Andrew Connell" userId="c83939ab-e463-431b-914c-35065defce42" providerId="ADAL" clId="{268578A0-A7A4-E746-9427-55791D419CD9}" dt="2019-08-29T19:31:49.317" v="10794" actId="20577"/>
        <pc:sldMkLst>
          <pc:docMk/>
          <pc:sldMk cId="692744171" sldId="1701"/>
        </pc:sldMkLst>
        <pc:spChg chg="mod">
          <ac:chgData name="Andrew Connell" userId="c83939ab-e463-431b-914c-35065defce42" providerId="ADAL" clId="{268578A0-A7A4-E746-9427-55791D419CD9}" dt="2019-08-29T18:26:36.561" v="7272" actId="20577"/>
          <ac:spMkLst>
            <pc:docMk/>
            <pc:sldMk cId="692744171" sldId="1701"/>
            <ac:spMk id="2" creationId="{B4092150-1020-EF4C-92EE-8F50723D4993}"/>
          </ac:spMkLst>
        </pc:spChg>
        <pc:spChg chg="del">
          <ac:chgData name="Andrew Connell" userId="c83939ab-e463-431b-914c-35065defce42" providerId="ADAL" clId="{268578A0-A7A4-E746-9427-55791D419CD9}" dt="2019-08-29T18:26:07.829" v="7264"/>
          <ac:spMkLst>
            <pc:docMk/>
            <pc:sldMk cId="692744171" sldId="1701"/>
            <ac:spMk id="3" creationId="{4A1BB485-961F-9A44-8231-90DA5ACF2E6B}"/>
          </ac:spMkLst>
        </pc:spChg>
        <pc:spChg chg="del">
          <ac:chgData name="Andrew Connell" userId="c83939ab-e463-431b-914c-35065defce42" providerId="ADAL" clId="{268578A0-A7A4-E746-9427-55791D419CD9}" dt="2019-08-29T18:26:07.829" v="7264"/>
          <ac:spMkLst>
            <pc:docMk/>
            <pc:sldMk cId="692744171" sldId="1701"/>
            <ac:spMk id="4" creationId="{E2D608A3-62EB-EA4F-8208-DAFD39247308}"/>
          </ac:spMkLst>
        </pc:spChg>
        <pc:spChg chg="del">
          <ac:chgData name="Andrew Connell" userId="c83939ab-e463-431b-914c-35065defce42" providerId="ADAL" clId="{268578A0-A7A4-E746-9427-55791D419CD9}" dt="2019-08-29T18:26:07.829" v="7264"/>
          <ac:spMkLst>
            <pc:docMk/>
            <pc:sldMk cId="692744171" sldId="1701"/>
            <ac:spMk id="5" creationId="{2B9BA000-8C27-7E47-BDC7-07108A1E08BD}"/>
          </ac:spMkLst>
        </pc:spChg>
        <pc:spChg chg="add del mod">
          <ac:chgData name="Andrew Connell" userId="c83939ab-e463-431b-914c-35065defce42" providerId="ADAL" clId="{268578A0-A7A4-E746-9427-55791D419CD9}" dt="2019-08-29T18:26:14.382" v="7265"/>
          <ac:spMkLst>
            <pc:docMk/>
            <pc:sldMk cId="692744171" sldId="1701"/>
            <ac:spMk id="6" creationId="{37F2E235-F696-3340-96F3-C84CDB4676A6}"/>
          </ac:spMkLst>
        </pc:spChg>
        <pc:spChg chg="add mod">
          <ac:chgData name="Andrew Connell" userId="c83939ab-e463-431b-914c-35065defce42" providerId="ADAL" clId="{268578A0-A7A4-E746-9427-55791D419CD9}" dt="2019-08-29T19:31:46.684" v="10793" actId="20577"/>
          <ac:spMkLst>
            <pc:docMk/>
            <pc:sldMk cId="692744171" sldId="1701"/>
            <ac:spMk id="7" creationId="{9C638D91-5E76-844D-934F-51F1E8841A1C}"/>
          </ac:spMkLst>
        </pc:spChg>
        <pc:spChg chg="add del mod">
          <ac:chgData name="Andrew Connell" userId="c83939ab-e463-431b-914c-35065defce42" providerId="ADAL" clId="{268578A0-A7A4-E746-9427-55791D419CD9}" dt="2019-08-29T18:27:18.427" v="7449" actId="478"/>
          <ac:spMkLst>
            <pc:docMk/>
            <pc:sldMk cId="692744171" sldId="1701"/>
            <ac:spMk id="8" creationId="{E0C0BFE4-5286-8B41-A033-7F5D26C37860}"/>
          </ac:spMkLst>
        </pc:spChg>
        <pc:spChg chg="add del mod">
          <ac:chgData name="Andrew Connell" userId="c83939ab-e463-431b-914c-35065defce42" providerId="ADAL" clId="{268578A0-A7A4-E746-9427-55791D419CD9}" dt="2019-08-29T18:27:19.972" v="7450" actId="478"/>
          <ac:spMkLst>
            <pc:docMk/>
            <pc:sldMk cId="692744171" sldId="1701"/>
            <ac:spMk id="9" creationId="{0A8021CD-7036-0249-B021-8055F1108135}"/>
          </ac:spMkLst>
        </pc:spChg>
      </pc:sldChg>
      <pc:sldChg chg="delSp modSp add modNotesTx">
        <pc:chgData name="Andrew Connell" userId="c83939ab-e463-431b-914c-35065defce42" providerId="ADAL" clId="{268578A0-A7A4-E746-9427-55791D419CD9}" dt="2019-08-29T19:32:56.367" v="11166" actId="20577"/>
        <pc:sldMkLst>
          <pc:docMk/>
          <pc:sldMk cId="4111649922" sldId="1702"/>
        </pc:sldMkLst>
        <pc:spChg chg="mod">
          <ac:chgData name="Andrew Connell" userId="c83939ab-e463-431b-914c-35065defce42" providerId="ADAL" clId="{268578A0-A7A4-E746-9427-55791D419CD9}" dt="2019-08-29T18:56:25.123" v="9073" actId="20577"/>
          <ac:spMkLst>
            <pc:docMk/>
            <pc:sldMk cId="4111649922" sldId="1702"/>
            <ac:spMk id="2" creationId="{7BC78E45-8BA6-FB4A-9A4E-A74E8906EAC3}"/>
          </ac:spMkLst>
        </pc:spChg>
        <pc:spChg chg="mod">
          <ac:chgData name="Andrew Connell" userId="c83939ab-e463-431b-914c-35065defce42" providerId="ADAL" clId="{268578A0-A7A4-E746-9427-55791D419CD9}" dt="2019-08-29T19:24:47.529" v="9711" actId="2711"/>
          <ac:spMkLst>
            <pc:docMk/>
            <pc:sldMk cId="4111649922" sldId="1702"/>
            <ac:spMk id="3" creationId="{08200E0C-E387-1641-A111-729BB9B623AE}"/>
          </ac:spMkLst>
        </pc:spChg>
        <pc:spChg chg="del">
          <ac:chgData name="Andrew Connell" userId="c83939ab-e463-431b-914c-35065defce42" providerId="ADAL" clId="{268578A0-A7A4-E746-9427-55791D419CD9}" dt="2019-08-29T19:19:00.594" v="9160" actId="478"/>
          <ac:spMkLst>
            <pc:docMk/>
            <pc:sldMk cId="4111649922" sldId="1702"/>
            <ac:spMk id="4" creationId="{DAF93CD1-104E-8E4A-846E-0B33354B728C}"/>
          </ac:spMkLst>
        </pc:spChg>
        <pc:spChg chg="del">
          <ac:chgData name="Andrew Connell" userId="c83939ab-e463-431b-914c-35065defce42" providerId="ADAL" clId="{268578A0-A7A4-E746-9427-55791D419CD9}" dt="2019-08-29T19:19:01.686" v="9161" actId="478"/>
          <ac:spMkLst>
            <pc:docMk/>
            <pc:sldMk cId="4111649922" sldId="1702"/>
            <ac:spMk id="5" creationId="{EB54D759-D422-E840-B7C2-90364B515072}"/>
          </ac:spMkLst>
        </pc:spChg>
      </pc:sldChg>
      <pc:sldChg chg="delSp modSp add modNotesTx">
        <pc:chgData name="Andrew Connell" userId="c83939ab-e463-431b-914c-35065defce42" providerId="ADAL" clId="{268578A0-A7A4-E746-9427-55791D419CD9}" dt="2019-08-29T19:45:35.125" v="12548" actId="20577"/>
        <pc:sldMkLst>
          <pc:docMk/>
          <pc:sldMk cId="2345539822" sldId="1703"/>
        </pc:sldMkLst>
        <pc:spChg chg="mod">
          <ac:chgData name="Andrew Connell" userId="c83939ab-e463-431b-914c-35065defce42" providerId="ADAL" clId="{268578A0-A7A4-E746-9427-55791D419CD9}" dt="2019-08-29T19:35:53.446" v="11171" actId="20577"/>
          <ac:spMkLst>
            <pc:docMk/>
            <pc:sldMk cId="2345539822" sldId="1703"/>
            <ac:spMk id="2" creationId="{E5667BAF-76C3-0844-89DD-C395D57FEDC3}"/>
          </ac:spMkLst>
        </pc:spChg>
        <pc:spChg chg="mod">
          <ac:chgData name="Andrew Connell" userId="c83939ab-e463-431b-914c-35065defce42" providerId="ADAL" clId="{268578A0-A7A4-E746-9427-55791D419CD9}" dt="2019-08-29T19:41:44.588" v="11580" actId="2711"/>
          <ac:spMkLst>
            <pc:docMk/>
            <pc:sldMk cId="2345539822" sldId="1703"/>
            <ac:spMk id="3" creationId="{22805407-6E92-264E-81A3-73E9109ECFFC}"/>
          </ac:spMkLst>
        </pc:spChg>
        <pc:spChg chg="del">
          <ac:chgData name="Andrew Connell" userId="c83939ab-e463-431b-914c-35065defce42" providerId="ADAL" clId="{268578A0-A7A4-E746-9427-55791D419CD9}" dt="2019-08-29T19:36:28.162" v="11267" actId="478"/>
          <ac:spMkLst>
            <pc:docMk/>
            <pc:sldMk cId="2345539822" sldId="1703"/>
            <ac:spMk id="4" creationId="{43F644C5-6B3E-D243-A080-2315223E7323}"/>
          </ac:spMkLst>
        </pc:spChg>
        <pc:spChg chg="del">
          <ac:chgData name="Andrew Connell" userId="c83939ab-e463-431b-914c-35065defce42" providerId="ADAL" clId="{268578A0-A7A4-E746-9427-55791D419CD9}" dt="2019-08-29T19:36:29.557" v="11268" actId="478"/>
          <ac:spMkLst>
            <pc:docMk/>
            <pc:sldMk cId="2345539822" sldId="1703"/>
            <ac:spMk id="5" creationId="{86621AA7-9360-B243-9A15-5A409E23995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9/11/19 9:12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9/11/19 9:12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9/11/19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powerful uses of query parameters is to control how much data is returned in the response to a request.</a:t>
            </a:r>
          </a:p>
          <a:p>
            <a:endParaRPr lang="en-US" dirty="0"/>
          </a:p>
          <a:p>
            <a:r>
              <a:rPr lang="en-US" dirty="0"/>
              <a:t>The $top parameter enables you to limit the response to only include a specific number of records.</a:t>
            </a:r>
          </a:p>
          <a:p>
            <a:endParaRPr lang="en-US" dirty="0"/>
          </a:p>
          <a:p>
            <a:r>
              <a:rPr lang="en-US" dirty="0"/>
              <a:t>The $skip parameter enables you to skip the first # of results in the response. </a:t>
            </a:r>
          </a:p>
          <a:p>
            <a:endParaRPr lang="en-US" dirty="0"/>
          </a:p>
          <a:p>
            <a:r>
              <a:rPr lang="en-US" dirty="0"/>
              <a:t>You can combine the $top and $skip parameters to implement paging solutions. For example consider the scenario where you want to display 5 items at a time. Page 1 would only include $top=5 while page 2 would include $top=5&amp;$skip=5 to skip the first 5 results that were shown on page 1, but get the next 5 records to display.</a:t>
            </a:r>
          </a:p>
          <a:p>
            <a:endParaRPr lang="en-US" dirty="0"/>
          </a:p>
          <a:p>
            <a:r>
              <a:rPr lang="en-US" dirty="0"/>
              <a:t>Microsoft Graph responses will include a set of default properties when no result set is defined. This means if you only want the display name &amp; email address of a lot of users, you will actually receive a lot more data that isn’t going to be used. To optimize this request and speed up the response, you can use the $select parameter to specify a comma-delimited list of properties you want to receive in the response.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00507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Another powerful uses of query parameters is to control how the data is returned in the response to a request.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 $</a:t>
            </a:r>
            <a:r>
              <a:rPr lang="en-US" dirty="0" err="1"/>
              <a:t>orderby</a:t>
            </a:r>
            <a:r>
              <a:rPr lang="en-US" dirty="0"/>
              <a:t> parameter enables developers to let data from Microsoft Graph be pre-sorted. By default data is returned in ascending order, but you can add the “desc” keyword after the property to sort in descending order. It also supports sorting by multiple fields, separating each field with a comma.</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Complex fields can also be sorted. Complex types, such as the from field in an email message is a complex type of an email address that contains a name &amp; address property. To sort by name, use from/</a:t>
            </a:r>
            <a:r>
              <a:rPr lang="en-US" dirty="0" err="1"/>
              <a:t>emailAddress</a:t>
            </a:r>
            <a:r>
              <a:rPr lang="en-US" dirty="0"/>
              <a:t>/name.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By default, responses from Microsoft Graph are returned in the JSON format. However, you can request data in two other formats, ATOM &amp; XML, by adding the $format parameter.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65481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9/11/19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9/11/19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9/11/19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9/11/19 9:19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6665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9/11/19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0996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is the gateway to your data in the Microsoft Cloud as you can see from the list of resources, services and entities at the bottom of the slide, there are a lot of things we can take advantage of in the Microsoft 365 platform. We can work with mail, calendar, contacts, tasks in addition to content inside of SharePoint sites and lists, files inside of OneDrive, interact with Microsoft Teams and many more things we can take advantage of.</a:t>
            </a:r>
          </a:p>
          <a:p>
            <a:endParaRPr lang="en-US" dirty="0"/>
          </a:p>
          <a:p>
            <a:r>
              <a:rPr lang="en-US" dirty="0"/>
              <a:t>Each of these services typically has it’s own API that we can leverage to read and write to these different services. However it can be challenging and cumbersome to work with these different services as each has implemented their own endpoint, permission model, syntax for performing some operations like searching and other subtleties. Each endpoint is also secured with Azure AD which means that developers will need to authenticate with Azure AD and obtain an OAuth access token for each service they want to work with.</a:t>
            </a:r>
          </a:p>
          <a:p>
            <a:endParaRPr lang="en-US" dirty="0"/>
          </a:p>
          <a:p>
            <a:r>
              <a:rPr lang="en-US" dirty="0"/>
              <a:t>The Microsoft Graph addresses many of these challenges by acting as a proxy to a lot of these different services. It encompasses data residing in Office 365 such as mail, calendar, contacts and OneDrive as well as many others. In addition, it also provides access to Windows 10 and Enterprise Mobility + Security under a single endpoint. This endpoint, https://</a:t>
            </a:r>
            <a:r>
              <a:rPr lang="en-US" dirty="0" err="1"/>
              <a:t>graph.microsoft.com</a:t>
            </a:r>
            <a:r>
              <a:rPr lang="en-US" dirty="0"/>
              <a:t>, allows developers to create applications that will only have to authenticate once and obtain a single access token that can be used to retrieve data from multiple sources, greatly simplifying the development process.</a:t>
            </a:r>
          </a:p>
          <a:p>
            <a:endParaRPr lang="en-US" dirty="0"/>
          </a:p>
          <a:p>
            <a:r>
              <a:rPr lang="en-US" dirty="0"/>
              <a:t>Each service will sill have their individual permissions, or scopes, but all these permissions are defined in a single place under the Microsoft Graph endpoint, and it handles the underlying calls and permission requests to each of these different endpoints.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45181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previous slide stated, the Microsoft Graph is your gateway to all data in Microsoft 365. It is a single resource that proxies multiple Microsoft services. </a:t>
            </a:r>
          </a:p>
          <a:p>
            <a:endParaRPr lang="en-US" dirty="0"/>
          </a:p>
          <a:p>
            <a:r>
              <a:rPr lang="en-US" dirty="0"/>
              <a:t>Because the Microsoft Graph acts as a proxy endpoint to multiple endpoints for each Microsoft 365 service, it will simplify the process of obtaining OAuth access tokens that you must include with each request to one of these endpoints. Unlike the process of obtaining a different token for each endpoint, the Microsoft Graph enables you to obtain a single access token to submit requests that can retrieve data from all the services and endpoints the Microsoft Graph exposes.</a:t>
            </a:r>
          </a:p>
          <a:p>
            <a:endParaRPr lang="en-US" dirty="0"/>
          </a:p>
          <a:p>
            <a:r>
              <a:rPr lang="en-US" dirty="0"/>
              <a:t>One of the other challenges we used to have with these different services was determining the endpoint URL for each service as some were unique per user. To address this, Microsoft created a directory service that you could query to determine what the URL was for the different services. However, the Microsoft Graph greatly simplifies this for you with two special endpoints. The /me and /</a:t>
            </a:r>
            <a:r>
              <a:rPr lang="en-US" dirty="0" err="1"/>
              <a:t>myorganization</a:t>
            </a:r>
            <a:r>
              <a:rPr lang="en-US" dirty="0"/>
              <a:t> endpoints will take you to the root of your user entity or your organization in the Microsoft Graph.</a:t>
            </a:r>
          </a:p>
          <a:p>
            <a:endParaRPr lang="en-US" dirty="0"/>
          </a:p>
          <a:p>
            <a:r>
              <a:rPr lang="en-US" dirty="0"/>
              <a:t>This module will explain how you can easily find relationships between entities in the Microsoft Graph and traverse these objects to find related content. Using the /me and /</a:t>
            </a:r>
            <a:r>
              <a:rPr lang="en-US" dirty="0" err="1"/>
              <a:t>myorganization</a:t>
            </a:r>
            <a:r>
              <a:rPr lang="en-US" dirty="0"/>
              <a:t> endpoint in combination with the ability to traverse related entities, the Microsoft Graph makes it easy to access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020195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can create all sorts of applications that will communicate with the Microsoft Graph. To support as many developers and platforms as possible, the Microsoft Graph has two options for developers to choose from when integrating the Microsoft Graph into their applications.</a:t>
            </a:r>
          </a:p>
          <a:p>
            <a:endParaRPr lang="en-US" dirty="0"/>
          </a:p>
          <a:p>
            <a:r>
              <a:rPr lang="en-US"/>
              <a:t>At its </a:t>
            </a:r>
            <a:r>
              <a:rPr lang="en-US" dirty="0"/>
              <a:t>core, the Microsoft Graph is a REST API. This means that developers can use any platform, any framework and any programming language they are most comfortable with. The only requirement is that they can issue common HTTP requests and process HTTP responses, which all recent platforms, frameworks and languages can do.</a:t>
            </a:r>
          </a:p>
          <a:p>
            <a:endParaRPr lang="en-US" dirty="0"/>
          </a:p>
          <a:p>
            <a:r>
              <a:rPr lang="en-US" dirty="0"/>
              <a:t>In addition, the Microsoft Graph also provides multiple native SDKs for developers who want to leverage a rich programming model within their applications. These SDKs are available for multiple platforms and simplify the process of interacting with the Microsoft Graph’s REST API, abstracting away the tasks of constructing, submitting and processing the REST requests and responses with the Microsoft Graph REST API.</a:t>
            </a:r>
          </a:p>
          <a:p>
            <a:endParaRPr lang="en-US" dirty="0"/>
          </a:p>
          <a:p>
            <a:r>
              <a:rPr lang="en-US" dirty="0"/>
              <a:t>You will likely find an existing SDK for the platform and language you are working on as you’ll find all the popular platforms covered, including .NET, iOS, Android, Java, </a:t>
            </a:r>
            <a:r>
              <a:rPr lang="en-US" dirty="0" err="1"/>
              <a:t>PhP</a:t>
            </a:r>
            <a:r>
              <a:rPr lang="en-US" dirty="0"/>
              <a:t>, Ruby, JavaScript and many more.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5405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Graph supports two styles of authentication. One option supports users to authenticate using either an Azure AD account, also known as a Work &amp; School account, or a Microsoft Account. The former account is typically used to access content and resources within Office 365 and Microsoft 365. The latter account type, a Microsoft Account, is used to access consumer resources such as OneDrive Consumer, </a:t>
            </a:r>
            <a:r>
              <a:rPr lang="en-US" dirty="0" err="1"/>
              <a:t>Outlook.com</a:t>
            </a:r>
            <a:r>
              <a:rPr lang="en-US" dirty="0"/>
              <a:t> and other related 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24094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nice about the Microsoft Graph supporting both styles of authentication, is that the same API and endpoints can be used to create applications that will expose business data in Microsoft 365 or consumer data within Microsoft’s consumer services. This makes it easy for developers to learn a single API and have the ability to configure their application to support both business and consumer data that is driven strictly by the user and what type of account they login with.</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9/11/19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65448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Graph’s REST API confirms to the OData v4 protocol. One aspect of this is that the REST API supports many query parameters. These query parameters enable developers to specify &amp; control the amount of data returned in the responses.</a:t>
            </a:r>
          </a:p>
          <a:p>
            <a:endParaRPr lang="en-US" dirty="0"/>
          </a:p>
          <a:p>
            <a:r>
              <a:rPr lang="en-US" dirty="0"/>
              <a:t>Each endpoint exposed by the Microsoft Graph has varying support for different query query parameters. For example, the $count query parameter is supported by the /contacts endpoint, but it isn’t supported for directory objects like users and groups.</a:t>
            </a:r>
          </a:p>
          <a:p>
            <a:endParaRPr lang="en-US" dirty="0"/>
          </a:p>
          <a:p>
            <a:r>
              <a:rPr lang="en-US" dirty="0"/>
              <a:t>Query parameters are added to the query string portion of a URL and have a $ prefix. Each parameter has a different syntax for usage. For example, the $count query parameter, when set to TRUE, will tell the Microsoft Graph to only report the number of items in the collection instead of returning all the data in the collection. This dramatically reduces the amount of data returned by the service, reducing the work on Microsoft Graph and bandwidth consumed by your application.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9/11/19 9:12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597718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graph.microsoft.com/v1.0/me/contacts?$top=5&amp;$skip=5"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Optimize Data Usage when Using Microsoft Graph with Query Parameters</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8E45-8BA6-FB4A-9A4E-A74E8906EAC3}"/>
              </a:ext>
            </a:extLst>
          </p:cNvPr>
          <p:cNvSpPr>
            <a:spLocks noGrp="1"/>
          </p:cNvSpPr>
          <p:nvPr>
            <p:ph type="title"/>
          </p:nvPr>
        </p:nvSpPr>
        <p:spPr>
          <a:xfrm>
            <a:off x="465138" y="632779"/>
            <a:ext cx="11533187" cy="410369"/>
          </a:xfrm>
        </p:spPr>
        <p:txBody>
          <a:bodyPr/>
          <a:lstStyle/>
          <a:p>
            <a:r>
              <a:rPr lang="en-US" dirty="0"/>
              <a:t>Control the Amount of Information Returned in Queries</a:t>
            </a:r>
          </a:p>
        </p:txBody>
      </p:sp>
      <p:sp>
        <p:nvSpPr>
          <p:cNvPr id="3" name="Text Placeholder 2">
            <a:extLst>
              <a:ext uri="{FF2B5EF4-FFF2-40B4-BE49-F238E27FC236}">
                <a16:creationId xmlns:a16="http://schemas.microsoft.com/office/drawing/2014/main" id="{08200E0C-E387-1641-A111-729BB9B623AE}"/>
              </a:ext>
            </a:extLst>
          </p:cNvPr>
          <p:cNvSpPr>
            <a:spLocks noGrp="1"/>
          </p:cNvSpPr>
          <p:nvPr>
            <p:ph type="body" sz="quarter" idx="10"/>
          </p:nvPr>
        </p:nvSpPr>
        <p:spPr>
          <a:xfrm>
            <a:off x="465138" y="1919804"/>
            <a:ext cx="11533187" cy="4739759"/>
          </a:xfrm>
        </p:spPr>
        <p:txBody>
          <a:bodyPr/>
          <a:lstStyle/>
          <a:p>
            <a:r>
              <a:rPr lang="en-US" dirty="0"/>
              <a:t>One powerful use case for query parameters is limiting the amount of data returned</a:t>
            </a:r>
          </a:p>
          <a:p>
            <a:endParaRPr lang="en-US" dirty="0"/>
          </a:p>
          <a:p>
            <a:r>
              <a:rPr lang="en-US" dirty="0">
                <a:latin typeface="Courier New" panose="02070309020205020404" pitchFamily="49" charset="0"/>
                <a:cs typeface="Courier New" panose="02070309020205020404" pitchFamily="49" charset="0"/>
              </a:rPr>
              <a:t>$top=5</a:t>
            </a:r>
          </a:p>
          <a:p>
            <a:r>
              <a:rPr lang="en-US" dirty="0"/>
              <a:t>	Only return the first 5 records in the response</a:t>
            </a:r>
          </a:p>
          <a:p>
            <a:r>
              <a:rPr lang="en-US" dirty="0"/>
              <a:t>	Useful in paging scenarios</a:t>
            </a:r>
          </a:p>
          <a:p>
            <a:endParaRPr lang="en-US" dirty="0"/>
          </a:p>
          <a:p>
            <a:r>
              <a:rPr lang="en-US" dirty="0">
                <a:latin typeface="Courier New" panose="02070309020205020404" pitchFamily="49" charset="0"/>
                <a:cs typeface="Courier New" panose="02070309020205020404" pitchFamily="49" charset="0"/>
              </a:rPr>
              <a:t>$skip=5</a:t>
            </a:r>
          </a:p>
          <a:p>
            <a:r>
              <a:rPr lang="en-US" dirty="0"/>
              <a:t>	Skip the first 5 records in the response</a:t>
            </a:r>
          </a:p>
          <a:p>
            <a:r>
              <a:rPr lang="en-US" dirty="0"/>
              <a:t>	When combined with </a:t>
            </a:r>
            <a:r>
              <a:rPr lang="en-US" dirty="0">
                <a:latin typeface="Courier New" panose="02070309020205020404" pitchFamily="49" charset="0"/>
                <a:cs typeface="Courier New" panose="02070309020205020404" pitchFamily="49" charset="0"/>
              </a:rPr>
              <a:t>$top</a:t>
            </a:r>
            <a:r>
              <a:rPr lang="en-US" dirty="0"/>
              <a:t>, useful in paging scenarios</a:t>
            </a:r>
          </a:p>
          <a:p>
            <a:r>
              <a:rPr lang="en-US" dirty="0"/>
              <a:t>	e.g. page 3: </a:t>
            </a:r>
            <a:r>
              <a:rPr lang="en-US" dirty="0">
                <a:latin typeface="Courier New" panose="02070309020205020404" pitchFamily="49" charset="0"/>
                <a:cs typeface="Courier New" panose="02070309020205020404" pitchFamily="49" charset="0"/>
                <a:hlinkClick r:id="rId3"/>
              </a:rPr>
              <a:t>https://graph.microsoft.com/v1.0/me/contacts?$top=5&amp;$skip=5</a:t>
            </a:r>
            <a:endParaRPr lang="en-US" dirty="0">
              <a:latin typeface="Courier New" panose="02070309020205020404" pitchFamily="49" charset="0"/>
              <a:cs typeface="Courier New" panose="02070309020205020404" pitchFamily="49" charset="0"/>
            </a:endParaRPr>
          </a:p>
          <a:p>
            <a:endParaRPr lang="en-US" dirty="0"/>
          </a:p>
          <a:p>
            <a:r>
              <a:rPr lang="en-US" dirty="0">
                <a:latin typeface="Courier New" panose="02070309020205020404" pitchFamily="49" charset="0"/>
                <a:cs typeface="Courier New" panose="02070309020205020404" pitchFamily="49" charset="0"/>
              </a:rPr>
              <a:t>$select=</a:t>
            </a:r>
            <a:r>
              <a:rPr lang="en-US" dirty="0" err="1">
                <a:latin typeface="Courier New" panose="02070309020205020404" pitchFamily="49" charset="0"/>
                <a:cs typeface="Courier New" panose="02070309020205020404" pitchFamily="49" charset="0"/>
              </a:rPr>
              <a:t>displayName,mail</a:t>
            </a:r>
            <a:r>
              <a:rPr lang="en-US" dirty="0">
                <a:latin typeface="Courier New" panose="02070309020205020404" pitchFamily="49" charset="0"/>
                <a:cs typeface="Courier New" panose="02070309020205020404" pitchFamily="49" charset="0"/>
              </a:rPr>
              <a:t> </a:t>
            </a:r>
          </a:p>
          <a:p>
            <a:r>
              <a:rPr lang="en-US" dirty="0"/>
              <a:t>	Only return specific fields from the entity, not all fields in the response</a:t>
            </a:r>
          </a:p>
        </p:txBody>
      </p:sp>
    </p:spTree>
    <p:extLst>
      <p:ext uri="{BB962C8B-B14F-4D97-AF65-F5344CB8AC3E}">
        <p14:creationId xmlns:p14="http://schemas.microsoft.com/office/powerpoint/2010/main" val="41116499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7BAF-76C3-0844-89DD-C395D57FEDC3}"/>
              </a:ext>
            </a:extLst>
          </p:cNvPr>
          <p:cNvSpPr>
            <a:spLocks noGrp="1"/>
          </p:cNvSpPr>
          <p:nvPr>
            <p:ph type="title"/>
          </p:nvPr>
        </p:nvSpPr>
        <p:spPr>
          <a:xfrm>
            <a:off x="465138" y="632779"/>
            <a:ext cx="11533187" cy="410369"/>
          </a:xfrm>
        </p:spPr>
        <p:txBody>
          <a:bodyPr/>
          <a:lstStyle/>
          <a:p>
            <a:r>
              <a:rPr lang="en-US" dirty="0"/>
              <a:t>Manipulate the Order and Format Data is Returned</a:t>
            </a:r>
          </a:p>
        </p:txBody>
      </p:sp>
      <p:sp>
        <p:nvSpPr>
          <p:cNvPr id="3" name="Text Placeholder 2">
            <a:extLst>
              <a:ext uri="{FF2B5EF4-FFF2-40B4-BE49-F238E27FC236}">
                <a16:creationId xmlns:a16="http://schemas.microsoft.com/office/drawing/2014/main" id="{22805407-6E92-264E-81A3-73E9109ECFFC}"/>
              </a:ext>
            </a:extLst>
          </p:cNvPr>
          <p:cNvSpPr>
            <a:spLocks noGrp="1"/>
          </p:cNvSpPr>
          <p:nvPr>
            <p:ph type="body" sz="quarter" idx="10"/>
          </p:nvPr>
        </p:nvSpPr>
        <p:spPr>
          <a:xfrm>
            <a:off x="465138" y="1919804"/>
            <a:ext cx="11533187" cy="3631763"/>
          </a:xfrm>
        </p:spPr>
        <p:txBody>
          <a:bodyPr/>
          <a:lstStyle/>
          <a:p>
            <a:r>
              <a:rPr lang="en-US" dirty="0"/>
              <a:t>Query parameters can be used to control how the data is returned</a:t>
            </a:r>
          </a:p>
          <a:p>
            <a:endParaRPr lang="en-US" dirty="0"/>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orderby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displayName</a:t>
            </a:r>
            <a:endParaRPr lang="en-US" dirty="0">
              <a:latin typeface="Courier New" panose="02070309020205020404" pitchFamily="49" charset="0"/>
              <a:cs typeface="Courier New" panose="02070309020205020404" pitchFamily="49" charset="0"/>
            </a:endParaRPr>
          </a:p>
          <a:p>
            <a:r>
              <a:rPr lang="en-US" dirty="0"/>
              <a:t>	Control the sort order of the items returned from Microsoft Graph</a:t>
            </a:r>
          </a:p>
          <a:p>
            <a:endParaRPr lang="en-US" dirty="0"/>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orderby</a:t>
            </a:r>
            <a:r>
              <a:rPr lang="en-US" dirty="0">
                <a:latin typeface="Courier New" panose="02070309020205020404" pitchFamily="49" charset="0"/>
                <a:cs typeface="Courier New" panose="02070309020205020404" pitchFamily="49" charset="0"/>
              </a:rPr>
              <a:t>=from/</a:t>
            </a:r>
            <a:r>
              <a:rPr lang="en-US" dirty="0" err="1">
                <a:latin typeface="Courier New" panose="02070309020205020404" pitchFamily="49" charset="0"/>
                <a:cs typeface="Courier New" panose="02070309020205020404" pitchFamily="49" charset="0"/>
              </a:rPr>
              <a:t>emailAddress</a:t>
            </a:r>
            <a:r>
              <a:rPr lang="en-US" dirty="0">
                <a:latin typeface="Courier New" panose="02070309020205020404" pitchFamily="49" charset="0"/>
                <a:cs typeface="Courier New" panose="02070309020205020404" pitchFamily="49" charset="0"/>
              </a:rPr>
              <a:t>/name desc, subject</a:t>
            </a:r>
          </a:p>
          <a:p>
            <a:r>
              <a:rPr lang="en-US" dirty="0"/>
              <a:t>	Sort by complex types &amp; combine values</a:t>
            </a:r>
          </a:p>
          <a:p>
            <a:endParaRPr lang="en-US" dirty="0"/>
          </a:p>
          <a:p>
            <a:r>
              <a:rPr lang="en-US" dirty="0">
                <a:latin typeface="Courier New" panose="02070309020205020404" pitchFamily="49" charset="0"/>
                <a:cs typeface="Courier New" panose="02070309020205020404" pitchFamily="49" charset="0"/>
              </a:rPr>
              <a:t>$format=[</a:t>
            </a:r>
            <a:r>
              <a:rPr lang="en-US" dirty="0" err="1">
                <a:latin typeface="Courier New" panose="02070309020205020404" pitchFamily="49" charset="0"/>
                <a:cs typeface="Courier New" panose="02070309020205020404" pitchFamily="49" charset="0"/>
              </a:rPr>
              <a:t>json|atom|xml</a:t>
            </a:r>
            <a:r>
              <a:rPr lang="en-US" dirty="0">
                <a:latin typeface="Courier New" panose="02070309020205020404" pitchFamily="49" charset="0"/>
                <a:cs typeface="Courier New" panose="02070309020205020404" pitchFamily="49" charset="0"/>
              </a:rPr>
              <a:t>]</a:t>
            </a:r>
          </a:p>
          <a:p>
            <a:r>
              <a:rPr lang="en-US" dirty="0"/>
              <a:t>	Control format of the data returned (default = JSON)</a:t>
            </a:r>
          </a:p>
        </p:txBody>
      </p:sp>
    </p:spTree>
    <p:extLst>
      <p:ext uri="{BB962C8B-B14F-4D97-AF65-F5344CB8AC3E}">
        <p14:creationId xmlns:p14="http://schemas.microsoft.com/office/powerpoint/2010/main" val="23455398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Overview</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Microsoft Graph Overview</a:t>
            </a:r>
          </a:p>
          <a:p>
            <a:pPr>
              <a:spcBef>
                <a:spcPts val="1200"/>
              </a:spcBef>
            </a:pPr>
            <a:r>
              <a:rPr lang="en-US" sz="2000" dirty="0"/>
              <a:t>Accessing the Microsoft Graph</a:t>
            </a:r>
          </a:p>
          <a:p>
            <a:pPr>
              <a:spcBef>
                <a:spcPts val="1200"/>
              </a:spcBef>
            </a:pPr>
            <a:r>
              <a:rPr lang="en-US" sz="2000" dirty="0"/>
              <a:t>Manipulate Responses with Query Parameters</a:t>
            </a:r>
          </a:p>
          <a:p>
            <a:pPr>
              <a:spcBef>
                <a:spcPts val="1200"/>
              </a:spcBef>
            </a:pPr>
            <a:r>
              <a:rPr lang="en-US" sz="2000" dirty="0"/>
              <a:t>Control the Amount of Information Returned in Queries</a:t>
            </a:r>
          </a:p>
          <a:p>
            <a:pPr>
              <a:spcBef>
                <a:spcPts val="1200"/>
              </a:spcBef>
            </a:pPr>
            <a:r>
              <a:rPr lang="en-US" sz="2000" dirty="0"/>
              <a:t>Manipulate the Order and Format Data is Returned</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2287301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289410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818031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Graph, gateway to Microsoft 365</a:t>
            </a:r>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a:p>
            <a:endParaRPr lang="en-US" sz="2400" dirty="0"/>
          </a:p>
          <a:p>
            <a:r>
              <a:rPr lang="en-US" sz="2400" dirty="0"/>
              <a:t>Allows for easy traversal of objects and relationships</a:t>
            </a:r>
          </a:p>
        </p:txBody>
      </p:sp>
    </p:spTree>
    <p:extLst>
      <p:ext uri="{BB962C8B-B14F-4D97-AF65-F5344CB8AC3E}">
        <p14:creationId xmlns:p14="http://schemas.microsoft.com/office/powerpoint/2010/main" val="1516157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en-US" dirty="0"/>
              <a:t>Accessing the Microsoft Graph</a:t>
            </a: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465138" y="1919804"/>
            <a:ext cx="11533187" cy="3631763"/>
          </a:xfrm>
        </p:spPr>
        <p:txBody>
          <a:bodyPr/>
          <a:lstStyle/>
          <a:p>
            <a:r>
              <a:rPr lang="en-US" dirty="0"/>
              <a:t>Direct REST API</a:t>
            </a:r>
          </a:p>
          <a:p>
            <a:pPr marL="342900" indent="-342900">
              <a:buFont typeface="Arial" panose="020B0604020202020204" pitchFamily="34" charset="0"/>
              <a:buChar char="•"/>
            </a:pPr>
            <a:r>
              <a:rPr lang="en-US" dirty="0"/>
              <a:t>Any platform</a:t>
            </a:r>
          </a:p>
          <a:p>
            <a:pPr marL="342900" indent="-342900">
              <a:buFont typeface="Arial" panose="020B0604020202020204" pitchFamily="34" charset="0"/>
              <a:buChar char="•"/>
            </a:pPr>
            <a:r>
              <a:rPr lang="en-US" dirty="0"/>
              <a:t>Any language</a:t>
            </a:r>
          </a:p>
          <a:p>
            <a:pPr marL="342900" indent="-342900">
              <a:buFont typeface="Arial" panose="020B0604020202020204" pitchFamily="34" charset="0"/>
              <a:buChar char="•"/>
            </a:pPr>
            <a:r>
              <a:rPr lang="en-US" dirty="0"/>
              <a:t>Any framework</a:t>
            </a:r>
          </a:p>
          <a:p>
            <a:endParaRPr lang="en-US" dirty="0"/>
          </a:p>
          <a:p>
            <a:r>
              <a:rPr lang="en-US" dirty="0"/>
              <a:t>Native SDKs</a:t>
            </a:r>
          </a:p>
          <a:p>
            <a:pPr marL="342900" indent="-342900">
              <a:buFont typeface="Arial" panose="020B0604020202020204" pitchFamily="34" charset="0"/>
              <a:buChar char="•"/>
            </a:pPr>
            <a:r>
              <a:rPr lang="en-US" dirty="0"/>
              <a:t>Utilize framework &amp; platform specific implementations</a:t>
            </a:r>
          </a:p>
          <a:p>
            <a:pPr marL="342900" indent="-342900">
              <a:buFont typeface="Arial" panose="020B0604020202020204" pitchFamily="34" charset="0"/>
              <a:buChar char="•"/>
            </a:pPr>
            <a:r>
              <a:rPr lang="en-US" dirty="0"/>
              <a:t>Abstracts the details of constructing &amp; processing REST requests over HTTP</a:t>
            </a:r>
          </a:p>
          <a:p>
            <a:pPr marL="342900" indent="-342900">
              <a:buFont typeface="Arial" panose="020B0604020202020204" pitchFamily="34" charset="0"/>
              <a:buChar char="•"/>
            </a:pPr>
            <a:r>
              <a:rPr lang="en-US" dirty="0"/>
              <a:t>.NET, iOS, Android, </a:t>
            </a:r>
            <a:r>
              <a:rPr lang="en-US" dirty="0" err="1"/>
              <a:t>PhP</a:t>
            </a:r>
            <a:r>
              <a:rPr lang="en-US" dirty="0"/>
              <a:t>, Ruby, JavaScript, etc.</a:t>
            </a:r>
          </a:p>
          <a:p>
            <a:endParaRPr lang="en-US" dirty="0"/>
          </a:p>
        </p:txBody>
      </p:sp>
    </p:spTree>
    <p:extLst>
      <p:ext uri="{BB962C8B-B14F-4D97-AF65-F5344CB8AC3E}">
        <p14:creationId xmlns:p14="http://schemas.microsoft.com/office/powerpoint/2010/main" val="19338366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13689956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12618298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2150-1020-EF4C-92EE-8F50723D4993}"/>
              </a:ext>
            </a:extLst>
          </p:cNvPr>
          <p:cNvSpPr>
            <a:spLocks noGrp="1"/>
          </p:cNvSpPr>
          <p:nvPr>
            <p:ph type="title"/>
          </p:nvPr>
        </p:nvSpPr>
        <p:spPr/>
        <p:txBody>
          <a:bodyPr/>
          <a:lstStyle/>
          <a:p>
            <a:r>
              <a:rPr lang="en-US" dirty="0"/>
              <a:t>Manipulate Microsoft Graph with Query Parameters</a:t>
            </a:r>
          </a:p>
        </p:txBody>
      </p:sp>
      <p:sp>
        <p:nvSpPr>
          <p:cNvPr id="7" name="Text Placeholder 6">
            <a:extLst>
              <a:ext uri="{FF2B5EF4-FFF2-40B4-BE49-F238E27FC236}">
                <a16:creationId xmlns:a16="http://schemas.microsoft.com/office/drawing/2014/main" id="{9C638D91-5E76-844D-934F-51F1E8841A1C}"/>
              </a:ext>
            </a:extLst>
          </p:cNvPr>
          <p:cNvSpPr>
            <a:spLocks noGrp="1"/>
          </p:cNvSpPr>
          <p:nvPr>
            <p:ph type="body" sz="quarter" idx="10"/>
          </p:nvPr>
        </p:nvSpPr>
        <p:spPr>
          <a:xfrm>
            <a:off x="465138" y="1919804"/>
            <a:ext cx="11533187" cy="4739759"/>
          </a:xfrm>
        </p:spPr>
        <p:txBody>
          <a:bodyPr/>
          <a:lstStyle/>
          <a:p>
            <a:r>
              <a:rPr lang="en-US" dirty="0"/>
              <a:t>Microsoft Graph’s REST API supports optional query parameters</a:t>
            </a:r>
          </a:p>
          <a:p>
            <a:endParaRPr lang="en-US" dirty="0"/>
          </a:p>
          <a:p>
            <a:r>
              <a:rPr lang="en-US" dirty="0"/>
              <a:t>Query parameters are used to specify and control the amount of data returned in a response</a:t>
            </a:r>
          </a:p>
          <a:p>
            <a:endParaRPr lang="en-US" dirty="0"/>
          </a:p>
          <a:p>
            <a:r>
              <a:rPr lang="en-US" dirty="0"/>
              <a:t>Each endpoint exposed via the Microsoft Graph has varying support for different query parameters</a:t>
            </a:r>
          </a:p>
          <a:p>
            <a:endParaRPr lang="en-US" dirty="0"/>
          </a:p>
          <a:p>
            <a:r>
              <a:rPr lang="en-US" dirty="0"/>
              <a:t>Most of the query parameters defined in the OData v4 query language specification</a:t>
            </a:r>
          </a:p>
          <a:p>
            <a:endParaRPr lang="en-US" dirty="0"/>
          </a:p>
          <a:p>
            <a:r>
              <a:rPr lang="en-US" dirty="0"/>
              <a:t>Combine query parameters just like typical query string parameters: separate them with &amp;</a:t>
            </a:r>
          </a:p>
          <a:p>
            <a:endParaRPr lang="en-US" dirty="0"/>
          </a:p>
          <a:p>
            <a:r>
              <a:rPr lang="en-US" dirty="0"/>
              <a:t>For example, to just get a count of users instead of all users, use the $count query parameter</a:t>
            </a:r>
          </a:p>
          <a:p>
            <a:endParaRPr lang="en-US" dirty="0"/>
          </a:p>
          <a:p>
            <a:r>
              <a:rPr lang="en-US" dirty="0">
                <a:latin typeface="Courier New" panose="02070309020205020404" pitchFamily="49" charset="0"/>
                <a:cs typeface="Courier New" panose="02070309020205020404" pitchFamily="49" charset="0"/>
              </a:rPr>
              <a:t>	https://</a:t>
            </a:r>
            <a:r>
              <a:rPr lang="en-US" dirty="0" err="1">
                <a:latin typeface="Courier New" panose="02070309020205020404" pitchFamily="49" charset="0"/>
                <a:cs typeface="Courier New" panose="02070309020205020404" pitchFamily="49" charset="0"/>
              </a:rPr>
              <a:t>graph.microsoft.com</a:t>
            </a:r>
            <a:r>
              <a:rPr lang="en-US" dirty="0">
                <a:latin typeface="Courier New" panose="02070309020205020404" pitchFamily="49" charset="0"/>
                <a:cs typeface="Courier New" panose="02070309020205020404" pitchFamily="49" charset="0"/>
              </a:rPr>
              <a:t>/v1.0/me/contacts?$count=true</a:t>
            </a:r>
          </a:p>
        </p:txBody>
      </p:sp>
    </p:spTree>
    <p:extLst>
      <p:ext uri="{BB962C8B-B14F-4D97-AF65-F5344CB8AC3E}">
        <p14:creationId xmlns:p14="http://schemas.microsoft.com/office/powerpoint/2010/main" val="69274417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3C4BB6-DB8D-4070-8F7B-E5A2778ED62A}">
  <ds:schemaRefs>
    <ds:schemaRef ds:uri="http://purl.org/dc/elements/1.1/"/>
    <ds:schemaRef ds:uri="61b79488-63fd-46f4-b1bf-09cb63d2085e"/>
    <ds:schemaRef ds:uri="http://purl.org/dc/terms/"/>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EE5866-A3ED-447F-9386-F25EB40726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2707</Words>
  <Application>Microsoft Macintosh PowerPoint</Application>
  <PresentationFormat>Custom</PresentationFormat>
  <Paragraphs>225</Paragraphs>
  <Slides>14</Slides>
  <Notes>14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Courier New</vt:lpstr>
      <vt:lpstr>Segoe UI</vt:lpstr>
      <vt:lpstr>Segoe UI Light</vt:lpstr>
      <vt:lpstr>Segoe UI Semibold</vt:lpstr>
      <vt:lpstr>Segoe UI Semilight</vt:lpstr>
      <vt:lpstr>Wingdings</vt:lpstr>
      <vt:lpstr>Office 365 PPT Template - 2017</vt:lpstr>
      <vt:lpstr>Optimize Data Usage when Using Microsoft Graph with Query Parameters</vt:lpstr>
      <vt:lpstr>Overview</vt:lpstr>
      <vt:lpstr>Microsoft 365 Platform</vt:lpstr>
      <vt:lpstr>Microsoft Graph Gateway to your data in the Microsoft-cloud  </vt:lpstr>
      <vt:lpstr>Microsoft Graph, gateway to Microsoft 365</vt:lpstr>
      <vt:lpstr>Accessing the Microsoft Graph</vt:lpstr>
      <vt:lpstr>Authentication Options</vt:lpstr>
      <vt:lpstr>Microsoft Account + Azure AD</vt:lpstr>
      <vt:lpstr>Manipulate Microsoft Graph with Query Parameters</vt:lpstr>
      <vt:lpstr>Control the Amount of Information Returned in Queries</vt:lpstr>
      <vt:lpstr>Manipulate the Order and Format Data is Returned</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2019-09-11T13:19:11Z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